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1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Raleway Thin" charset="0"/>
      <p:bold r:id="rId16"/>
      <p:boldItalic r:id="rId17"/>
    </p:embeddedFont>
    <p:embeddedFont>
      <p:font typeface="Constantia" pitchFamily="18" charset="0"/>
      <p:regular r:id="rId18"/>
      <p:bold r:id="rId19"/>
      <p:italic r:id="rId20"/>
      <p:boldItalic r:id="rId21"/>
    </p:embeddedFont>
    <p:embeddedFont>
      <p:font typeface="Wingdings 2" pitchFamily="18" charset="2"/>
      <p:regular r:id="rId22"/>
    </p:embeddedFont>
    <p:embeddedFont>
      <p:font typeface="Lato" charset="0"/>
      <p:regular r:id="rId23"/>
      <p:bold r:id="rId24"/>
      <p:italic r:id="rId25"/>
      <p:boldItalic r:id="rId26"/>
    </p:embeddedFont>
    <p:embeddedFont>
      <p:font typeface="Raleway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-163" y="-12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03233e63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03233e63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fd519b8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fd519b8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fd519be6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fd519be6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➔"/>
            </a:pPr>
            <a:endParaRPr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03233e63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03233e63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03233e63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03233e63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03233e63b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03233e63b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421CBBC-0FE8-4C0F-838F-6E760AD84306}" type="datetimeFigureOut">
              <a:rPr lang="en-US" smtClean="0"/>
              <a:pPr/>
              <a:t>10/15/2020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kcmillersean/billboard-hot-100-1958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-150" y="1322450"/>
            <a:ext cx="9144000" cy="19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accent3"/>
                </a:solidFill>
                <a:latin typeface="Raleway Thin" charset="0"/>
                <a:ea typeface="Raleway Thin"/>
                <a:cs typeface="Raleway Thin"/>
                <a:sym typeface="Raleway Thin"/>
              </a:rPr>
              <a:t>Spotify Music Genre Cluster Analysis</a:t>
            </a:r>
            <a:endParaRPr sz="5400" dirty="0">
              <a:solidFill>
                <a:schemeClr val="accent3"/>
              </a:solidFill>
              <a:latin typeface="Raleway Thin" charset="0"/>
              <a:ea typeface="Raleway Thin"/>
              <a:cs typeface="Raleway Thin"/>
              <a:sym typeface="Raleway Thin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729600" y="3401500"/>
            <a:ext cx="37878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0" y="0"/>
            <a:ext cx="9144000" cy="503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390" y="1593816"/>
            <a:ext cx="7565510" cy="4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7432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When </a:t>
            </a:r>
            <a:r>
              <a:rPr lang="en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endParaRPr lang="en-US" sz="1800" dirty="0"/>
          </a:p>
        </p:txBody>
      </p:sp>
      <p:sp>
        <p:nvSpPr>
          <p:cNvPr id="7" name="Google Shape;178;p25"/>
          <p:cNvSpPr txBox="1"/>
          <p:nvPr/>
        </p:nvSpPr>
        <p:spPr>
          <a:xfrm>
            <a:off x="975600" y="432561"/>
            <a:ext cx="7374459" cy="60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en-US" sz="4000" dirty="0" smtClean="0">
                <a:solidFill>
                  <a:schemeClr val="bg1"/>
                </a:solidFill>
                <a:latin typeface="Lato" charset="0"/>
              </a:rPr>
              <a:t>Interpret Cluster Membership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663334" y="1149385"/>
            <a:ext cx="8087321" cy="369846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 b="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endParaRPr sz="1800" b="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787325" y="434342"/>
            <a:ext cx="4157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/>
        </p:nvSpPr>
        <p:spPr>
          <a:xfrm>
            <a:off x="724342" y="543652"/>
            <a:ext cx="3429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6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7432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Questions?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44775" y="842262"/>
            <a:ext cx="28599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Raleway" charset="0"/>
              </a:rPr>
              <a:t>Outline</a:t>
            </a:r>
            <a:endParaRPr sz="4000" b="1" dirty="0">
              <a:latin typeface="Raleway" charset="0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4294967295"/>
          </p:nvPr>
        </p:nvSpPr>
        <p:spPr>
          <a:xfrm>
            <a:off x="4287652" y="970592"/>
            <a:ext cx="4079875" cy="3718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 smtClean="0">
                <a:solidFill>
                  <a:schemeClr val="bg1"/>
                </a:solidFill>
                <a:latin typeface="Lato" charset="0"/>
              </a:rPr>
              <a:t>Summary</a:t>
            </a:r>
            <a:endParaRPr sz="1800" dirty="0">
              <a:solidFill>
                <a:schemeClr val="bg1"/>
              </a:solidFill>
              <a:latin typeface="Lato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bg1"/>
                </a:solidFill>
                <a:latin typeface="Lato" charset="0"/>
              </a:rPr>
              <a:t>The Data</a:t>
            </a:r>
            <a:endParaRPr sz="1800" dirty="0">
              <a:solidFill>
                <a:schemeClr val="bg1"/>
              </a:solidFill>
              <a:latin typeface="Lato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u="sng" dirty="0" smtClean="0">
                <a:solidFill>
                  <a:schemeClr val="bg1"/>
                </a:solidFill>
                <a:latin typeface="Lato" charset="0"/>
              </a:rPr>
              <a:t>The Clustering Process</a:t>
            </a:r>
            <a:endParaRPr lang="en-US" sz="1800" u="sng" dirty="0" smtClean="0">
              <a:solidFill>
                <a:schemeClr val="bg1"/>
              </a:solidFill>
              <a:latin typeface="Lato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u="sng" dirty="0" smtClean="0">
                <a:solidFill>
                  <a:schemeClr val="bg1"/>
                </a:solidFill>
                <a:latin typeface="Lato" charset="0"/>
              </a:rPr>
              <a:t>Cool Graphs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u="sng" dirty="0" smtClean="0">
                <a:solidFill>
                  <a:schemeClr val="bg1"/>
                </a:solidFill>
                <a:latin typeface="Lato" charset="0"/>
              </a:rPr>
              <a:t>Interpret Cluster Membership</a:t>
            </a:r>
            <a:endParaRPr lang="en-US" sz="1800" u="sng" dirty="0" smtClean="0">
              <a:solidFill>
                <a:schemeClr val="bg1"/>
              </a:solidFill>
              <a:latin typeface="Lato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u="sng" dirty="0" smtClean="0">
                <a:solidFill>
                  <a:schemeClr val="bg1"/>
                </a:solidFill>
                <a:latin typeface="Lato" charset="0"/>
              </a:rPr>
              <a:t>Limitations</a:t>
            </a:r>
            <a:endParaRPr sz="1800" dirty="0">
              <a:solidFill>
                <a:schemeClr val="bg1"/>
              </a:solidFill>
              <a:latin typeface="Lato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 dirty="0" smtClean="0">
                <a:solidFill>
                  <a:schemeClr val="bg1"/>
                </a:solidFill>
                <a:latin typeface="Lato" charset="0"/>
              </a:rPr>
              <a:t>Next Steps</a:t>
            </a:r>
            <a:endParaRPr sz="1800" dirty="0">
              <a:solidFill>
                <a:schemeClr val="bg1"/>
              </a:solidFill>
              <a:latin typeface="Lato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27432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ct val="175000"/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dk1"/>
                </a:solidFill>
                <a:highlight>
                  <a:srgbClr val="FFFFFF"/>
                </a:highlight>
              </a:rPr>
              <a:t>I would </a:t>
            </a:r>
            <a:endParaRPr sz="1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0" y="0"/>
            <a:ext cx="4566892" cy="8267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bg1"/>
                </a:solidFill>
                <a:latin typeface="Raleway" charset="0"/>
                <a:sym typeface="Lato"/>
              </a:rPr>
              <a:t>Summary</a:t>
            </a:r>
            <a:endParaRPr sz="4000" b="1" dirty="0">
              <a:solidFill>
                <a:schemeClr val="bg1"/>
              </a:solidFill>
              <a:latin typeface="Raleway" charset="0"/>
              <a:sym typeface="Lato"/>
            </a:endParaRPr>
          </a:p>
        </p:txBody>
      </p:sp>
      <p:pic>
        <p:nvPicPr>
          <p:cNvPr id="7" name="Picture 6" descr="spotify-genr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4" y="821317"/>
            <a:ext cx="3197663" cy="43221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821317"/>
            <a:ext cx="673480" cy="4322183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59278" y="832269"/>
            <a:ext cx="712721" cy="4311232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0912" y="898369"/>
            <a:ext cx="69214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charset="0"/>
              </a:rPr>
              <a:t>The Data</a:t>
            </a:r>
          </a:p>
          <a:p>
            <a:pPr marL="457200" lvl="0" indent="-336550">
              <a:buClr>
                <a:srgbClr val="FFFFFF"/>
              </a:buClr>
              <a:buSzPts val="1700"/>
              <a:buFont typeface="Lato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Weekly Hot 100 singles chart between 1958 and 2019, over 300,000 records</a:t>
            </a: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  <a:buFont typeface="Lato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file includes a list of music genres for each song as determined by Spotify:</a:t>
            </a: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</a:pPr>
            <a:endParaRPr lang="en-US" sz="16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</a:pPr>
            <a:endParaRPr lang="en-US" sz="16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</a:pPr>
            <a:endParaRPr lang="en-US" sz="16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</a:pPr>
            <a:endParaRPr lang="en-US" sz="16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</a:pPr>
            <a:endParaRPr lang="en-US" sz="16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>
              <a:lnSpc>
                <a:spcPct val="150000"/>
              </a:lnSpc>
              <a:buClr>
                <a:srgbClr val="FFFFFF"/>
              </a:buClr>
              <a:buSzPts val="1700"/>
              <a:buFont typeface="Lato"/>
              <a:buChar char="●"/>
            </a:pPr>
            <a:r>
              <a:rPr lang="en-US" sz="1600" u="sng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Raw </a:t>
            </a:r>
            <a:r>
              <a:rPr lang="en-US" sz="1600" u="sng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data available here</a:t>
            </a:r>
            <a:endParaRPr lang="en-US" sz="1600" dirty="0" smtClean="0">
              <a:solidFill>
                <a:schemeClr val="bg1"/>
              </a:solidFill>
              <a:latin typeface="Lato" charset="0"/>
            </a:endParaRPr>
          </a:p>
        </p:txBody>
      </p:sp>
      <p:pic>
        <p:nvPicPr>
          <p:cNvPr id="4" name="Picture 3" descr="file-genr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11" y="2447526"/>
            <a:ext cx="6154404" cy="2175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610800"/>
            <a:ext cx="70212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bg1"/>
                </a:solidFill>
              </a:rPr>
              <a:t>The Clustering Process</a:t>
            </a:r>
            <a:endParaRPr sz="4000" b="1" dirty="0"/>
          </a:p>
        </p:txBody>
      </p:sp>
      <p:sp>
        <p:nvSpPr>
          <p:cNvPr id="4" name="Google Shape;177;p25"/>
          <p:cNvSpPr txBox="1">
            <a:spLocks/>
          </p:cNvSpPr>
          <p:nvPr/>
        </p:nvSpPr>
        <p:spPr>
          <a:xfrm>
            <a:off x="755287" y="1246445"/>
            <a:ext cx="6718274" cy="276363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 dirty="0" smtClean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800" dirty="0" smtClean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used</a:t>
            </a:r>
            <a:endParaRPr kumimoji="0" lang="en-US" sz="5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780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Raleway" charset="0"/>
              </a:rPr>
              <a:t>Cool Graphs</a:t>
            </a:r>
            <a:endParaRPr sz="4000" b="1" dirty="0"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0" y="0"/>
            <a:ext cx="9144000" cy="52500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Points difference is larger on when away team has more turnovers</a:t>
            </a:r>
            <a:endParaRPr lang="en-US" sz="2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1" y="1011458"/>
            <a:ext cx="5813347" cy="35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58455" y="728483"/>
            <a:ext cx="2529000" cy="1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6648438" y="2395538"/>
            <a:ext cx="11286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Lato"/>
                <a:ea typeface="Lato"/>
                <a:cs typeface="Lato"/>
                <a:sym typeface="Lato"/>
              </a:rPr>
              <a:t>vs.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5664" y="2891340"/>
            <a:ext cx="2554897" cy="169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7557" y="480189"/>
            <a:ext cx="7391825" cy="26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0" y="0"/>
            <a:ext cx="9144000" cy="482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Points difference is larger on Sunday games</a:t>
            </a:r>
            <a:endParaRPr sz="2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25286" y="3142381"/>
            <a:ext cx="1818853" cy="104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219427" y="3139788"/>
            <a:ext cx="1819919" cy="104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21956" y="3139239"/>
            <a:ext cx="1816756" cy="104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1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4736884"/>
            <a:ext cx="9144000" cy="396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66878" y="730498"/>
            <a:ext cx="6569377" cy="35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0" y="0"/>
            <a:ext cx="9144000" cy="482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Points difference is larger when the odds are larger</a:t>
            </a:r>
            <a:endParaRPr lang="en-US" sz="2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464</TotalTime>
  <Words>106</Words>
  <Application>Microsoft Office PowerPoint</Application>
  <PresentationFormat>On-screen Show (16:9)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Raleway Thin</vt:lpstr>
      <vt:lpstr>Constantia</vt:lpstr>
      <vt:lpstr>Wingdings 2</vt:lpstr>
      <vt:lpstr>Lato</vt:lpstr>
      <vt:lpstr>Raleway</vt:lpstr>
      <vt:lpstr>Calibri</vt:lpstr>
      <vt:lpstr>Flow</vt:lpstr>
      <vt:lpstr>Spotify Music Genre Cluster Analysis</vt:lpstr>
      <vt:lpstr>Outline</vt:lpstr>
      <vt:lpstr>Slide 3</vt:lpstr>
      <vt:lpstr>Slide 4</vt:lpstr>
      <vt:lpstr>The Clustering Process</vt:lpstr>
      <vt:lpstr>Cool Graphs</vt:lpstr>
      <vt:lpstr>Slide 7</vt:lpstr>
      <vt:lpstr>Slide 8</vt:lpstr>
      <vt:lpstr>Slide 9</vt:lpstr>
      <vt:lpstr>Slide 10</vt:lpstr>
      <vt:lpstr> The</vt:lpstr>
      <vt:lpstr>Point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PMRC Effects on Music Popularity</dc:title>
  <dc:creator>Steve</dc:creator>
  <cp:lastModifiedBy>Steve</cp:lastModifiedBy>
  <cp:revision>95</cp:revision>
  <dcterms:modified xsi:type="dcterms:W3CDTF">2020-10-15T16:32:59Z</dcterms:modified>
</cp:coreProperties>
</file>